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92" r:id="rId7"/>
    <p:sldId id="261" r:id="rId8"/>
    <p:sldId id="262" r:id="rId9"/>
    <p:sldId id="263" r:id="rId10"/>
    <p:sldId id="269" r:id="rId11"/>
    <p:sldId id="266" r:id="rId12"/>
    <p:sldId id="264" r:id="rId13"/>
    <p:sldId id="268" r:id="rId14"/>
    <p:sldId id="277" r:id="rId15"/>
    <p:sldId id="288" r:id="rId16"/>
    <p:sldId id="282" r:id="rId17"/>
    <p:sldId id="283" r:id="rId18"/>
    <p:sldId id="284" r:id="rId19"/>
    <p:sldId id="285" r:id="rId20"/>
    <p:sldId id="265" r:id="rId21"/>
    <p:sldId id="267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8" r:id="rId30"/>
    <p:sldId id="279" r:id="rId31"/>
    <p:sldId id="280" r:id="rId32"/>
    <p:sldId id="281" r:id="rId33"/>
    <p:sldId id="289" r:id="rId34"/>
    <p:sldId id="286" r:id="rId35"/>
    <p:sldId id="290" r:id="rId36"/>
    <p:sldId id="291" r:id="rId37"/>
    <p:sldId id="29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/>
    <p:restoredTop sz="86858"/>
  </p:normalViewPr>
  <p:slideViewPr>
    <p:cSldViewPr snapToGrid="0">
      <p:cViewPr varScale="1">
        <p:scale>
          <a:sx n="149" d="100"/>
          <a:sy n="149" d="100"/>
        </p:scale>
        <p:origin x="28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5/4/24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86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4/5/24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4/5/24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4/5/24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4/5/24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4/5/24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4/5/24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YzV2rxGzqY" TargetMode="External"/><Relationship Id="rId2" Type="http://schemas.openxmlformats.org/officeDocument/2006/relationships/hyperlink" Target="https://github.com/FIUBA-Posgrado-Inteligencia-Artificial/aprendizaje_maquina_I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iza.ag@gmail.com" TargetMode="External"/><Relationship Id="rId4" Type="http://schemas.openxmlformats.org/officeDocument/2006/relationships/hyperlink" Target="mailto:flucianna@fi.uba.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tree/example_implement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Aprendizaje de Máquina II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Álvaro Gabriel </a:t>
            </a:r>
            <a:r>
              <a:rPr lang="es-ES_tradnl" sz="1800" dirty="0" err="1">
                <a:solidFill>
                  <a:srgbClr val="FFFFFF"/>
                </a:solidFill>
              </a:rPr>
              <a:t>Pizá</a:t>
            </a:r>
            <a:endParaRPr lang="es-ES_tradnl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Ciclo de vida de un proyecto de Aprendizaje Automático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664C-737C-D0A9-3959-C0CF3A09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3B60-4547-7704-8B03-CA214F26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C482-B5D6-8A96-96D3-C4E4315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112F-141E-D971-527A-83B82B04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0CB2-8C67-064C-F64B-F36542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D257-1CFB-80EA-810C-147FE511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B540-2036-E952-DE89-BDE2988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715F-29AC-2819-6AE6-18F4E30C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8DC73-79EC-F9EE-1243-55FCDC5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 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599728-3F03-4D25-18EC-5E34467DAD49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860D19-8B97-0C42-721C-CE126909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22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88ECFC-41B2-A00C-CA0D-897C3F7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F5A94E-2372-CB89-6633-0B99D0E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0C5D7D-8D32-8D12-D9A1-FC101A8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38D1DB-24F6-6A0B-C577-4173175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4FD9FC-1BC4-42BC-8F67-9B83A78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09F0DB-3855-72F8-7F59-1ED39FB9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FCCA93-5CB1-9D2A-137F-3C62147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6CC22AA-3405-5980-5390-4163BCD60BD0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2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Servidor en </a:t>
            </a:r>
            <a:r>
              <a:rPr lang="es-ES_tradnl" sz="2000" dirty="0" err="1"/>
              <a:t>Discord</a:t>
            </a:r>
            <a:r>
              <a:rPr lang="es-ES_tradnl" sz="2000" dirty="0"/>
              <a:t>: </a:t>
            </a:r>
            <a:r>
              <a:rPr lang="es-ES_tradnl" sz="2000" dirty="0">
                <a:hlinkClick r:id="rId3"/>
              </a:rPr>
              <a:t>https://discord.gg/YzV2rxGzqY</a:t>
            </a:r>
            <a:endParaRPr lang="es-ES_tradnl" sz="2000" dirty="0"/>
          </a:p>
          <a:p>
            <a:pPr lvl="1"/>
            <a:r>
              <a:rPr lang="es-ES_tradnl" sz="2000" dirty="0"/>
              <a:t>Correo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n-US" sz="1800" dirty="0">
                <a:hlinkClick r:id="rId4"/>
              </a:rPr>
              <a:t>flucianna@fi.uba.ar</a:t>
            </a:r>
            <a:endParaRPr lang="en-US" sz="1800" dirty="0"/>
          </a:p>
          <a:p>
            <a:pPr lvl="2"/>
            <a:r>
              <a:rPr lang="es-ES_tradnl" sz="1800" dirty="0"/>
              <a:t>Álvaro Gabriel </a:t>
            </a:r>
            <a:r>
              <a:rPr lang="es-ES_tradnl" sz="1800" dirty="0" err="1"/>
              <a:t>Pizá</a:t>
            </a:r>
            <a:r>
              <a:rPr lang="es-ES_tradnl" sz="1800" dirty="0"/>
              <a:t>: </a:t>
            </a:r>
            <a:r>
              <a:rPr lang="es-ES_tradnl" sz="1800" dirty="0">
                <a:hlinkClick r:id="rId5"/>
              </a:rPr>
              <a:t>piza.ag@gmail.com</a:t>
            </a:r>
            <a:endParaRPr lang="es-ES_tradnl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B8FB-9E28-A964-8D2D-B552DEE8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B1E1-F5A3-A14F-0DB5-1360E8FC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5E26-795F-1771-8F7D-C7DB7642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676D-0872-A5FD-42B1-C7518FD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D958-26A3-2F3E-69F9-F0880E4C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35C-DB1B-3BC3-140E-F60611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ECB46C-2078-43DA-563B-0BC2F1C0F172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35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Realicemos un </a:t>
            </a:r>
            <a:r>
              <a:rPr lang="es-ES_tradnl" sz="2000" i="1" dirty="0"/>
              <a:t>Hand-</a:t>
            </a:r>
            <a:r>
              <a:rPr lang="es-ES_tradnl" sz="2000" i="1" dirty="0" err="1"/>
              <a:t>on</a:t>
            </a:r>
            <a:r>
              <a:rPr lang="es-ES_tradnl" sz="2000" dirty="0"/>
              <a:t> de cómo llevar nuestro desarrollo de una notebook a archivos fuentes usando buenas prácticas… </a:t>
            </a:r>
          </a:p>
        </p:txBody>
      </p:sp>
    </p:spTree>
    <p:extLst>
      <p:ext uri="{BB962C8B-B14F-4D97-AF65-F5344CB8AC3E}">
        <p14:creationId xmlns:p14="http://schemas.microsoft.com/office/powerpoint/2010/main" val="380219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_tradnl" sz="2400" dirty="0"/>
              <a:t>La evaluación de los conocimientos impartidos durante las clases será a modo de entrega de un trabajo práctico final. El trabajo puede ser individual o grupal (máximo 4 personas).</a:t>
            </a:r>
          </a:p>
          <a:p>
            <a:r>
              <a:rPr lang="es-ES_tradnl" sz="2400" dirty="0"/>
              <a:t>La fecha de entrega máxima es 7 días después de la última clase.</a:t>
            </a:r>
          </a:p>
          <a:p>
            <a:r>
              <a:rPr lang="es-ES_tradnl" sz="2400" dirty="0"/>
              <a:t>La idea de este trabajo es suponer que trabajamos para 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ML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Models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something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more Inc., </a:t>
            </a:r>
            <a:r>
              <a:rPr lang="es-ES_tradnl" sz="2400" dirty="0"/>
              <a:t>la cual ofrece un servicio que proporciona modelos mediante una REST API. </a:t>
            </a:r>
          </a:p>
          <a:p>
            <a:r>
              <a:rPr lang="es-ES_tradnl" sz="2400" dirty="0"/>
              <a:t>Internamente, tanto para realizar tareas de </a:t>
            </a:r>
            <a:r>
              <a:rPr lang="es-ES_tradnl" sz="2400" dirty="0" err="1"/>
              <a:t>DataOps</a:t>
            </a:r>
            <a:r>
              <a:rPr lang="es-ES_tradnl" sz="2400" dirty="0"/>
              <a:t> como de </a:t>
            </a:r>
            <a:r>
              <a:rPr lang="es-ES_tradnl" sz="2400" dirty="0" err="1"/>
              <a:t>MLOps</a:t>
            </a:r>
            <a:r>
              <a:rPr lang="es-ES_tradnl" sz="2400" dirty="0"/>
              <a:t>, la empresa cuenta con Apache </a:t>
            </a:r>
            <a:r>
              <a:rPr lang="es-ES_tradnl" sz="2400" dirty="0" err="1"/>
              <a:t>Airflow</a:t>
            </a:r>
            <a:r>
              <a:rPr lang="es-ES_tradnl" sz="2400" dirty="0"/>
              <a:t> y </a:t>
            </a:r>
            <a:r>
              <a:rPr lang="es-ES_tradnl" sz="2400" dirty="0" err="1"/>
              <a:t>MLflow</a:t>
            </a:r>
            <a:r>
              <a:rPr lang="es-ES_tradnl" sz="2400" dirty="0"/>
              <a:t>. También dispone de un Data Lake en S3.</a:t>
            </a:r>
          </a:p>
          <a:p>
            <a:r>
              <a:rPr lang="es-ES_tradnl" sz="2400" dirty="0"/>
              <a:t>La tarea es implementar el modelo que desarrollaron en </a:t>
            </a:r>
            <a:r>
              <a:rPr lang="es-ES_tradnl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Aprendizaje de Máquina I </a:t>
            </a:r>
            <a:r>
              <a:rPr lang="es-ES_tradnl" sz="2400" dirty="0"/>
              <a:t>en este ambiente productivo. Para ello, pueden usar los recursos que consideren apropiado. Todo está montado en Docker, por lo que además deben instalado Docker.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El sistema está desarrollado en Docker y la base se encuentra en: </a:t>
            </a:r>
            <a:r>
              <a:rPr lang="es-ES_tradnl" sz="1600" dirty="0">
                <a:hlinkClick r:id="rId2"/>
              </a:rPr>
              <a:t>https://github.com/facundolucianna/amq2-service-ml</a:t>
            </a: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F34863E-8AF7-097E-41FE-64B0671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26" y="2643719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Para ayudarlos, pueden encontrar un ejemplo en: </a:t>
            </a:r>
            <a:r>
              <a:rPr lang="es-ES_tradnl" sz="1600" dirty="0">
                <a:hlinkClick r:id="rId2"/>
              </a:rPr>
              <a:t>https://github.com/facundolucianna/amq2-service-ml/tree/example_implementation</a:t>
            </a:r>
            <a:endParaRPr lang="es-ES_tradnl" sz="1600" dirty="0"/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6</a:t>
            </a:fld>
            <a:endParaRPr lang="en-US" dirty="0"/>
          </a:p>
        </p:txBody>
      </p:sp>
      <p:pic>
        <p:nvPicPr>
          <p:cNvPr id="7" name="Picture 6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C8B20F83-6A4B-6424-52AD-575EB3C2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26" y="2643719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791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_tradnl" sz="2200" dirty="0"/>
              <a:t>Lenguaje de Programación</a:t>
            </a:r>
          </a:p>
          <a:p>
            <a:pPr lvl="1"/>
            <a:r>
              <a:rPr lang="es-ES_tradnl" sz="1800" dirty="0"/>
              <a:t>Python &gt;=3.8</a:t>
            </a:r>
          </a:p>
          <a:p>
            <a:pPr lvl="1"/>
            <a:r>
              <a:rPr lang="es-ES_tradnl" sz="1800" dirty="0" err="1"/>
              <a:t>Pip</a:t>
            </a:r>
            <a:r>
              <a:rPr lang="es-ES_tradnl" sz="1800" dirty="0"/>
              <a:t> / </a:t>
            </a:r>
            <a:r>
              <a:rPr lang="es-ES_tradnl" sz="1800" dirty="0" err="1"/>
              <a:t>Conda</a:t>
            </a:r>
            <a:r>
              <a:rPr lang="es-ES_tradnl" sz="1800" dirty="0"/>
              <a:t> para instalar librerías</a:t>
            </a:r>
          </a:p>
          <a:p>
            <a:r>
              <a:rPr lang="es-ES_tradnl" sz="2200" dirty="0"/>
              <a:t>Librerías</a:t>
            </a:r>
          </a:p>
          <a:p>
            <a:pPr lvl="1"/>
            <a:r>
              <a:rPr lang="es-ES_tradnl" sz="1800" dirty="0" err="1"/>
              <a:t>MLflow</a:t>
            </a:r>
            <a:endParaRPr lang="es-ES_tradnl" sz="1800" dirty="0"/>
          </a:p>
          <a:p>
            <a:pPr lvl="1"/>
            <a:r>
              <a:rPr lang="es-ES_tradnl" sz="1800" dirty="0"/>
              <a:t>Librerías de manejo de datos y de modelos de aprendizaje automático.</a:t>
            </a:r>
          </a:p>
          <a:p>
            <a:pPr lvl="1"/>
            <a:r>
              <a:rPr lang="es-ES_tradnl" sz="1800" dirty="0" err="1"/>
              <a:t>Jupiter</a:t>
            </a:r>
            <a:r>
              <a:rPr lang="es-ES_tradnl" sz="1800" dirty="0"/>
              <a:t> Notebook</a:t>
            </a:r>
          </a:p>
          <a:p>
            <a:r>
              <a:rPr lang="es-ES_tradnl" sz="2200" dirty="0"/>
              <a:t>Herramientas</a:t>
            </a:r>
          </a:p>
          <a:p>
            <a:pPr lvl="1"/>
            <a:r>
              <a:rPr lang="es-ES_tradnl" sz="1800" dirty="0"/>
              <a:t>GitHub para repositorios</a:t>
            </a:r>
          </a:p>
          <a:p>
            <a:pPr lvl="1"/>
            <a:r>
              <a:rPr lang="es-ES_tradnl" sz="1800" dirty="0"/>
              <a:t>Docker</a:t>
            </a:r>
          </a:p>
          <a:p>
            <a:pPr lvl="1"/>
            <a:r>
              <a:rPr lang="es-ES_tradnl" sz="1800" dirty="0"/>
              <a:t>Apache </a:t>
            </a:r>
            <a:r>
              <a:rPr lang="es-ES_tradnl" sz="1800" dirty="0" err="1"/>
              <a:t>Airflow</a:t>
            </a:r>
            <a:endParaRPr lang="es-ES_tradnl" sz="1800" dirty="0"/>
          </a:p>
          <a:p>
            <a:r>
              <a:rPr lang="es-ES_tradnl" sz="2200" dirty="0"/>
              <a:t>IDE Recomendados </a:t>
            </a:r>
          </a:p>
          <a:p>
            <a:pPr lvl="1"/>
            <a:r>
              <a:rPr lang="es-ES_tradnl" sz="1800" dirty="0"/>
              <a:t>Visual Studio </a:t>
            </a:r>
            <a:r>
              <a:rPr lang="es-ES_tradnl" sz="1800" dirty="0" err="1"/>
              <a:t>Code</a:t>
            </a:r>
            <a:endParaRPr lang="es-ES_tradnl" sz="1800" dirty="0"/>
          </a:p>
          <a:p>
            <a:pPr lvl="1"/>
            <a:r>
              <a:rPr lang="es-ES_tradnl" sz="1800" dirty="0" err="1"/>
              <a:t>PyCharm</a:t>
            </a:r>
            <a:r>
              <a:rPr lang="es-ES_tradnl" sz="1800" dirty="0"/>
              <a:t> </a:t>
            </a:r>
            <a:r>
              <a:rPr lang="es-ES_tradnl" sz="1800" dirty="0" err="1"/>
              <a:t>Community</a:t>
            </a:r>
            <a:r>
              <a:rPr lang="es-ES_tradnl" sz="1800" dirty="0"/>
              <a:t> </a:t>
            </a:r>
            <a:r>
              <a:rPr lang="es-ES_tradnl" sz="1800" dirty="0" err="1"/>
              <a:t>Edition</a:t>
            </a:r>
            <a:r>
              <a:rPr lang="es-ES_tradnl" sz="1800" dirty="0"/>
              <a:t> 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7</a:t>
            </a:fld>
            <a:endParaRPr lang="en-US" sz="14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64F0F8-3F77-F7B5-7213-16ED2DE6C881}"/>
              </a:ext>
            </a:extLst>
          </p:cNvPr>
          <p:cNvSpPr txBox="1">
            <a:spLocks/>
          </p:cNvSpPr>
          <p:nvPr/>
        </p:nvSpPr>
        <p:spPr>
          <a:xfrm>
            <a:off x="458694" y="63875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/>
              <a:t>Aprendizaje de Máquina - CESE - FIUBA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D6A7-053F-55B7-5AA4-1ACDB003E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La estructura a implementar tendrá la siguiente forma: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 err="1"/>
              <a:t>Designing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. </a:t>
            </a:r>
            <a:r>
              <a:rPr lang="es-ES_tradnl" dirty="0" err="1"/>
              <a:t>An</a:t>
            </a:r>
            <a:r>
              <a:rPr lang="es-ES_tradnl" dirty="0"/>
              <a:t> Iterative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- Chip Huyen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Python: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production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examplesv</a:t>
            </a:r>
            <a:r>
              <a:rPr lang="es-ES_tradnl" dirty="0"/>
              <a:t> - Andrew P. </a:t>
            </a:r>
            <a:r>
              <a:rPr lang="es-ES_tradnl" dirty="0" err="1"/>
              <a:t>McMahon</a:t>
            </a:r>
            <a:r>
              <a:rPr lang="es-ES_tradnl" dirty="0"/>
              <a:t>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Rapidly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r>
              <a:rPr lang="es-ES_tradnl" dirty="0"/>
              <a:t>, test, and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cycles</a:t>
            </a:r>
            <a:r>
              <a:rPr lang="es-ES_tradnl" dirty="0"/>
              <a:t> at </a:t>
            </a:r>
            <a:r>
              <a:rPr lang="es-ES_tradnl" dirty="0" err="1"/>
              <a:t>scale</a:t>
            </a:r>
            <a:r>
              <a:rPr lang="es-ES_tradnl" dirty="0"/>
              <a:t> - Emmanuel Raj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Introducing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Scale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Enterprise -  Mark </a:t>
            </a:r>
            <a:r>
              <a:rPr lang="es-ES_tradnl" dirty="0" err="1"/>
              <a:t>Treveil</a:t>
            </a:r>
            <a:r>
              <a:rPr lang="es-ES_tradnl" dirty="0"/>
              <a:t>, Nicolas </a:t>
            </a:r>
            <a:r>
              <a:rPr lang="es-ES_tradnl" dirty="0" err="1"/>
              <a:t>Omont</a:t>
            </a:r>
            <a:r>
              <a:rPr lang="es-ES_tradnl" dirty="0"/>
              <a:t>, Clément </a:t>
            </a:r>
            <a:r>
              <a:rPr lang="es-ES_tradnl" dirty="0" err="1"/>
              <a:t>Stenac</a:t>
            </a:r>
            <a:r>
              <a:rPr lang="es-ES_tradnl" dirty="0"/>
              <a:t>, Kenji Lefevre, Du </a:t>
            </a:r>
            <a:r>
              <a:rPr lang="es-ES_tradnl" dirty="0" err="1"/>
              <a:t>Phan</a:t>
            </a:r>
            <a:r>
              <a:rPr lang="es-ES_tradnl" dirty="0"/>
              <a:t>, Joachim </a:t>
            </a:r>
            <a:r>
              <a:rPr lang="es-ES_tradnl" dirty="0" err="1"/>
              <a:t>Zentici</a:t>
            </a:r>
            <a:r>
              <a:rPr lang="es-ES_tradnl" dirty="0"/>
              <a:t>, Adrien </a:t>
            </a:r>
            <a:r>
              <a:rPr lang="es-ES_tradnl" dirty="0" err="1"/>
              <a:t>Lavoillotte</a:t>
            </a:r>
            <a:r>
              <a:rPr lang="es-ES_tradnl" dirty="0"/>
              <a:t>, Makoto Miyazaki, Lynn </a:t>
            </a:r>
            <a:r>
              <a:rPr lang="es-ES_tradnl" dirty="0" err="1"/>
              <a:t>Heidmann</a:t>
            </a:r>
            <a:r>
              <a:rPr lang="es-ES_tradnl" dirty="0"/>
              <a:t> (Ed. O’Reilly)</a:t>
            </a:r>
          </a:p>
          <a:p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Operationalizing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-  Noah </a:t>
            </a:r>
            <a:r>
              <a:rPr lang="es-ES_tradnl" dirty="0" err="1"/>
              <a:t>Gift</a:t>
            </a:r>
            <a:r>
              <a:rPr lang="es-ES_tradnl" dirty="0"/>
              <a:t>, Alfredo Deza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- </a:t>
            </a:r>
            <a:r>
              <a:rPr lang="es-ES_tradnl" dirty="0" err="1"/>
              <a:t>Andriy</a:t>
            </a:r>
            <a:r>
              <a:rPr lang="es-ES_tradnl" dirty="0"/>
              <a:t> </a:t>
            </a:r>
            <a:r>
              <a:rPr lang="es-ES_tradnl" dirty="0" err="1"/>
              <a:t>Burkov</a:t>
            </a:r>
            <a:r>
              <a:rPr lang="es-ES_tradnl" dirty="0"/>
              <a:t> (Ed. True Positive Inc.)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in </a:t>
            </a:r>
            <a:r>
              <a:rPr lang="es-ES_tradnl" dirty="0" err="1"/>
              <a:t>Action</a:t>
            </a:r>
            <a:r>
              <a:rPr lang="es-ES_tradnl" dirty="0"/>
              <a:t> - Ben Wilson (Manning)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C68-D65B-4D6E-3F46-D73322FC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3432</TotalTime>
  <Words>3348</Words>
  <Application>Microsoft Macintosh PowerPoint</Application>
  <PresentationFormat>Widescreen</PresentationFormat>
  <Paragraphs>368</Paragraphs>
  <Slides>37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Evaluación</vt:lpstr>
      <vt:lpstr>Herramientas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29</cp:revision>
  <dcterms:created xsi:type="dcterms:W3CDTF">2024-02-08T17:40:43Z</dcterms:created>
  <dcterms:modified xsi:type="dcterms:W3CDTF">2024-04-05T21:37:15Z</dcterms:modified>
</cp:coreProperties>
</file>